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64" r:id="rId3"/>
    <p:sldId id="265" r:id="rId4"/>
    <p:sldId id="266" r:id="rId5"/>
    <p:sldId id="267" r:id="rId6"/>
    <p:sldId id="268" r:id="rId7"/>
  </p:sldIdLst>
  <p:sldSz cx="9144000" cy="5143500" type="screen16x9"/>
  <p:notesSz cx="6858000" cy="9144000"/>
  <p:embeddedFontLst>
    <p:embeddedFont>
      <p:font typeface="Nunito" panose="020B0604020202020204" charset="-52"/>
      <p:regular r:id="rId9"/>
      <p:bold r:id="rId10"/>
      <p:italic r:id="rId11"/>
      <p:boldItalic r:id="rId12"/>
    </p:embeddedFont>
    <p:embeddedFont>
      <p:font typeface="Maven Pro" panose="020B0604020202020204" charset="0"/>
      <p:regular r:id="rId13"/>
      <p:bold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726"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87513952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6386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Autofit/>
          </a:bodyPr>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Autofit/>
          </a:bodyPr>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1600"/>
              </a:spcBef>
              <a:spcAft>
                <a:spcPts val="0"/>
              </a:spcAft>
              <a:buClr>
                <a:schemeClr val="lt1"/>
              </a:buClr>
              <a:buSzPts val="1100"/>
              <a:buChar char="○"/>
              <a:defRPr>
                <a:solidFill>
                  <a:schemeClr val="lt1"/>
                </a:solidFill>
              </a:defRPr>
            </a:lvl2pPr>
            <a:lvl3pPr marL="1371600" lvl="2" indent="-298450" algn="ctr">
              <a:spcBef>
                <a:spcPts val="1600"/>
              </a:spcBef>
              <a:spcAft>
                <a:spcPts val="0"/>
              </a:spcAft>
              <a:buClr>
                <a:schemeClr val="lt1"/>
              </a:buClr>
              <a:buSzPts val="1100"/>
              <a:buChar char="■"/>
              <a:defRPr>
                <a:solidFill>
                  <a:schemeClr val="lt1"/>
                </a:solidFill>
              </a:defRPr>
            </a:lvl3pPr>
            <a:lvl4pPr marL="1828800" lvl="3" indent="-298450" algn="ctr">
              <a:spcBef>
                <a:spcPts val="1600"/>
              </a:spcBef>
              <a:spcAft>
                <a:spcPts val="0"/>
              </a:spcAft>
              <a:buClr>
                <a:schemeClr val="lt1"/>
              </a:buClr>
              <a:buSzPts val="1100"/>
              <a:buChar char="●"/>
              <a:defRPr>
                <a:solidFill>
                  <a:schemeClr val="lt1"/>
                </a:solidFill>
              </a:defRPr>
            </a:lvl4pPr>
            <a:lvl5pPr marL="2286000" lvl="4" indent="-298450" algn="ctr">
              <a:spcBef>
                <a:spcPts val="1600"/>
              </a:spcBef>
              <a:spcAft>
                <a:spcPts val="0"/>
              </a:spcAft>
              <a:buClr>
                <a:schemeClr val="lt1"/>
              </a:buClr>
              <a:buSzPts val="1100"/>
              <a:buChar char="○"/>
              <a:defRPr>
                <a:solidFill>
                  <a:schemeClr val="lt1"/>
                </a:solidFill>
              </a:defRPr>
            </a:lvl5pPr>
            <a:lvl6pPr marL="2743200" lvl="5" indent="-298450" algn="ctr">
              <a:spcBef>
                <a:spcPts val="1600"/>
              </a:spcBef>
              <a:spcAft>
                <a:spcPts val="0"/>
              </a:spcAft>
              <a:buClr>
                <a:schemeClr val="lt1"/>
              </a:buClr>
              <a:buSzPts val="1100"/>
              <a:buChar char="■"/>
              <a:defRPr>
                <a:solidFill>
                  <a:schemeClr val="lt1"/>
                </a:solidFill>
              </a:defRPr>
            </a:lvl6pPr>
            <a:lvl7pPr marL="3200400" lvl="6" indent="-298450" algn="ctr">
              <a:spcBef>
                <a:spcPts val="1600"/>
              </a:spcBef>
              <a:spcAft>
                <a:spcPts val="0"/>
              </a:spcAft>
              <a:buClr>
                <a:schemeClr val="lt1"/>
              </a:buClr>
              <a:buSzPts val="1100"/>
              <a:buChar char="●"/>
              <a:defRPr>
                <a:solidFill>
                  <a:schemeClr val="lt1"/>
                </a:solidFill>
              </a:defRPr>
            </a:lvl7pPr>
            <a:lvl8pPr marL="3657600" lvl="7" indent="-298450" algn="ctr">
              <a:spcBef>
                <a:spcPts val="1600"/>
              </a:spcBef>
              <a:spcAft>
                <a:spcPts val="0"/>
              </a:spcAft>
              <a:buClr>
                <a:schemeClr val="lt1"/>
              </a:buClr>
              <a:buSzPts val="1100"/>
              <a:buChar char="○"/>
              <a:defRPr>
                <a:solidFill>
                  <a:schemeClr val="lt1"/>
                </a:solidFill>
              </a:defRPr>
            </a:lvl8pPr>
            <a:lvl9pPr marL="4114800" lvl="8" indent="-298450" algn="ctr">
              <a:spcBef>
                <a:spcPts val="1600"/>
              </a:spcBef>
              <a:spcAft>
                <a:spcPts val="160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rgbClr val="EAD1D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3"/>
          <p:cNvSpPr txBox="1">
            <a:spLocks noGrp="1"/>
          </p:cNvSpPr>
          <p:nvPr>
            <p:ph type="ctrTitle"/>
          </p:nvPr>
        </p:nvSpPr>
        <p:spPr>
          <a:xfrm>
            <a:off x="390225" y="2803650"/>
            <a:ext cx="6352200" cy="1872900"/>
          </a:xfrm>
          <a:prstGeom prst="rect">
            <a:avLst/>
          </a:prstGeom>
        </p:spPr>
        <p:txBody>
          <a:bodyPr spcFirstLastPara="1" wrap="square" lIns="91425" tIns="91425" rIns="91425" bIns="91425" anchor="ctr" anchorCtr="0">
            <a:noAutofit/>
          </a:bodyPr>
          <a:lstStyle/>
          <a:p>
            <a:pPr lvl="0"/>
            <a:r>
              <a:rPr lang="ru-RU" sz="6000" dirty="0">
                <a:solidFill>
                  <a:schemeClr val="accent6">
                    <a:lumMod val="50000"/>
                  </a:schemeClr>
                </a:solidFill>
              </a:rPr>
              <a:t>КАНАЛИЗАЦИЯ</a:t>
            </a:r>
            <a:endParaRPr sz="5500" dirty="0">
              <a:solidFill>
                <a:schemeClr val="accent6">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1607" y="271559"/>
            <a:ext cx="7030500" cy="632567"/>
          </a:xfrm>
        </p:spPr>
        <p:txBody>
          <a:bodyPr/>
          <a:lstStyle/>
          <a:p>
            <a:pPr algn="ctr"/>
            <a:r>
              <a:rPr lang="ru-RU" dirty="0" smtClean="0"/>
              <a:t>Лас </a:t>
            </a:r>
            <a:r>
              <a:rPr lang="ru-RU" dirty="0" err="1"/>
              <a:t>сулардың</a:t>
            </a:r>
            <a:r>
              <a:rPr lang="ru-RU" dirty="0"/>
              <a:t> </a:t>
            </a:r>
            <a:r>
              <a:rPr lang="ru-RU" dirty="0" err="1"/>
              <a:t>жіктелуі</a:t>
            </a:r>
            <a:endParaRPr lang="ru-RU" dirty="0"/>
          </a:p>
        </p:txBody>
      </p:sp>
      <p:sp>
        <p:nvSpPr>
          <p:cNvPr id="3" name="Текст 2"/>
          <p:cNvSpPr>
            <a:spLocks noGrp="1"/>
          </p:cNvSpPr>
          <p:nvPr>
            <p:ph type="body" idx="1"/>
          </p:nvPr>
        </p:nvSpPr>
        <p:spPr>
          <a:xfrm>
            <a:off x="1221607" y="1014005"/>
            <a:ext cx="7799102" cy="3866220"/>
          </a:xfrm>
        </p:spPr>
        <p:txBody>
          <a:bodyPr/>
          <a:lstStyle/>
          <a:p>
            <a:pPr indent="449580" algn="just"/>
            <a:r>
              <a:rPr lang="ru-RU" sz="1800" b="1" spc="55" dirty="0">
                <a:solidFill>
                  <a:srgbClr val="000000"/>
                </a:solidFill>
                <a:latin typeface="Times New Roman" panose="02020603050405020304" pitchFamily="18" charset="0"/>
                <a:ea typeface="Times New Roman" panose="02020603050405020304" pitchFamily="18" charset="0"/>
              </a:rPr>
              <a:t>Канализация</a:t>
            </a:r>
            <a:r>
              <a:rPr lang="kk-KZ" sz="1800" b="1" spc="55" dirty="0">
                <a:solidFill>
                  <a:srgbClr val="000000"/>
                </a:solidFill>
                <a:latin typeface="Times New Roman" panose="02020603050405020304" pitchFamily="18" charset="0"/>
                <a:ea typeface="Times New Roman" panose="02020603050405020304" pitchFamily="18" charset="0"/>
              </a:rPr>
              <a:t> немесе лас суды әкету мен лас суды тазарту </a:t>
            </a:r>
            <a:r>
              <a:rPr lang="kk-KZ" sz="1800" spc="55" dirty="0">
                <a:solidFill>
                  <a:srgbClr val="000000"/>
                </a:solidFill>
                <a:latin typeface="Times New Roman" panose="02020603050405020304" pitchFamily="18" charset="0"/>
                <a:ea typeface="Times New Roman" panose="02020603050405020304" pitchFamily="18" charset="0"/>
              </a:rPr>
              <a:t>дегеніміз – елді-мекеннен шыққан лас суды қабылдап, тасымалдап, тазартып залалсыздандыруда қызмет атқаратын инженерлік ғимараттар кешені. </a:t>
            </a:r>
            <a:endParaRPr lang="ru-RU" sz="1800" dirty="0">
              <a:latin typeface="Times New Roman" panose="02020603050405020304" pitchFamily="18" charset="0"/>
              <a:ea typeface="Times New Roman" panose="02020603050405020304" pitchFamily="18" charset="0"/>
            </a:endParaRPr>
          </a:p>
          <a:p>
            <a:pPr indent="449580" algn="just"/>
            <a:r>
              <a:rPr lang="kk-KZ" sz="1800" dirty="0">
                <a:solidFill>
                  <a:srgbClr val="000000"/>
                </a:solidFill>
                <a:latin typeface="Times New Roman" panose="02020603050405020304" pitchFamily="18" charset="0"/>
                <a:ea typeface="Times New Roman" panose="02020603050405020304" pitchFamily="18" charset="0"/>
              </a:rPr>
              <a:t>Елді- мекенде пайда болатын лас суларды 3 категорияға бөлеміз: </a:t>
            </a:r>
            <a:endParaRPr lang="ru-RU" sz="1800" dirty="0">
              <a:latin typeface="Times New Roman" panose="02020603050405020304" pitchFamily="18" charset="0"/>
              <a:ea typeface="Times New Roman" panose="02020603050405020304" pitchFamily="18" charset="0"/>
            </a:endParaRPr>
          </a:p>
          <a:p>
            <a:pPr marL="342900" lvl="0" indent="-342900" algn="just">
              <a:buFont typeface="Times New Roman" panose="02020603050405020304" pitchFamily="18" charset="0"/>
              <a:buAutoNum type="arabicParenR"/>
              <a:tabLst>
                <a:tab pos="381000" algn="l"/>
              </a:tabLst>
            </a:pPr>
            <a:r>
              <a:rPr lang="kk-KZ" sz="1800" i="1" dirty="0">
                <a:solidFill>
                  <a:srgbClr val="000000"/>
                </a:solidFill>
                <a:latin typeface="Times New Roman" panose="02020603050405020304" pitchFamily="18" charset="0"/>
                <a:ea typeface="Times New Roman" panose="02020603050405020304" pitchFamily="18" charset="0"/>
              </a:rPr>
              <a:t>тұрмыстық</a:t>
            </a:r>
            <a:r>
              <a:rPr lang="ru-RU" sz="1800" spc="5" dirty="0">
                <a:solidFill>
                  <a:srgbClr val="000000"/>
                </a:solidFill>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pPr marL="342900" lvl="0" indent="-342900" algn="just">
              <a:buFont typeface="Times New Roman" panose="02020603050405020304" pitchFamily="18" charset="0"/>
              <a:buAutoNum type="arabicParenR"/>
              <a:tabLst>
                <a:tab pos="381000" algn="l"/>
              </a:tabLst>
            </a:pPr>
            <a:r>
              <a:rPr lang="kk-KZ" sz="1800" i="1" dirty="0">
                <a:solidFill>
                  <a:srgbClr val="000000"/>
                </a:solidFill>
                <a:latin typeface="Times New Roman" panose="02020603050405020304" pitchFamily="18" charset="0"/>
                <a:ea typeface="Times New Roman" panose="02020603050405020304" pitchFamily="18" charset="0"/>
              </a:rPr>
              <a:t>өндірістік</a:t>
            </a:r>
            <a:r>
              <a:rPr lang="ru-RU" sz="1800" spc="-65" dirty="0">
                <a:solidFill>
                  <a:srgbClr val="000000"/>
                </a:solidFill>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pPr marL="342900" lvl="0" indent="-342900" algn="just">
              <a:buFont typeface="Times New Roman" panose="02020603050405020304" pitchFamily="18" charset="0"/>
              <a:buAutoNum type="arabicParenR"/>
              <a:tabLst>
                <a:tab pos="381000" algn="l"/>
              </a:tabLst>
            </a:pPr>
            <a:r>
              <a:rPr lang="kk-KZ" sz="1800" i="1" dirty="0">
                <a:solidFill>
                  <a:srgbClr val="000000"/>
                </a:solidFill>
                <a:latin typeface="Times New Roman" panose="02020603050405020304" pitchFamily="18" charset="0"/>
                <a:ea typeface="Times New Roman" panose="02020603050405020304" pitchFamily="18" charset="0"/>
              </a:rPr>
              <a:t>атмосфералық</a:t>
            </a:r>
            <a:r>
              <a:rPr lang="ru-RU" sz="1800" spc="5" dirty="0">
                <a:solidFill>
                  <a:srgbClr val="000000"/>
                </a:solidFill>
                <a:latin typeface="Times New Roman" panose="02020603050405020304" pitchFamily="18" charset="0"/>
                <a:ea typeface="Times New Roman" panose="02020603050405020304" pitchFamily="18" charset="0"/>
              </a:rPr>
              <a:t>.</a:t>
            </a:r>
            <a:endParaRPr lang="ru-RU" sz="1800" dirty="0">
              <a:latin typeface="Times New Roman" panose="02020603050405020304" pitchFamily="18" charset="0"/>
              <a:ea typeface="Times New Roman" panose="02020603050405020304" pitchFamily="18" charset="0"/>
            </a:endParaRPr>
          </a:p>
          <a:p>
            <a:pPr indent="164465" algn="just"/>
            <a:r>
              <a:rPr lang="kk-KZ" sz="1800" dirty="0">
                <a:solidFill>
                  <a:srgbClr val="000000"/>
                </a:solidFill>
                <a:latin typeface="Times New Roman" panose="02020603050405020304" pitchFamily="18" charset="0"/>
                <a:ea typeface="Times New Roman" panose="02020603050405020304" pitchFamily="18" charset="0"/>
              </a:rPr>
              <a:t>Бұл категориядағы лас сулардың құрамында органикалық, минералдық ластағыштар кездеседі. Олар еріген, ерімеген, коллоидты түрде болуы мүмкін. Санитарлық тұрғыдан алғанда шіріген органикалық заттар, фекал бар лас сулар өте қауіпті болады. </a:t>
            </a:r>
            <a:endParaRPr lang="ru-RU" sz="1800" dirty="0">
              <a:latin typeface="Times New Roman" panose="02020603050405020304" pitchFamily="18" charset="0"/>
              <a:ea typeface="Times New Roman" panose="02020603050405020304" pitchFamily="18" charset="0"/>
            </a:endParaRPr>
          </a:p>
          <a:p>
            <a:pPr marL="146050" indent="0">
              <a:buNone/>
            </a:pPr>
            <a:endParaRPr lang="ru-RU" dirty="0"/>
          </a:p>
        </p:txBody>
      </p:sp>
    </p:spTree>
    <p:extLst>
      <p:ext uri="{BB962C8B-B14F-4D97-AF65-F5344CB8AC3E}">
        <p14:creationId xmlns:p14="http://schemas.microsoft.com/office/powerpoint/2010/main" val="912872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03800" y="208156"/>
            <a:ext cx="7030500" cy="603501"/>
          </a:xfrm>
        </p:spPr>
        <p:txBody>
          <a:bodyPr/>
          <a:lstStyle/>
          <a:p>
            <a:pPr algn="ctr"/>
            <a:r>
              <a:rPr lang="ru-RU" dirty="0" smtClean="0"/>
              <a:t>Лас </a:t>
            </a:r>
            <a:r>
              <a:rPr lang="ru-RU" dirty="0"/>
              <a:t>суды </a:t>
            </a:r>
            <a:r>
              <a:rPr lang="ru-RU" dirty="0" err="1"/>
              <a:t>әкету</a:t>
            </a:r>
            <a:r>
              <a:rPr lang="ru-RU" dirty="0"/>
              <a:t> </a:t>
            </a:r>
            <a:r>
              <a:rPr lang="ru-RU" dirty="0" err="1"/>
              <a:t>жүйесі</a:t>
            </a:r>
            <a:r>
              <a:rPr lang="ru-RU" dirty="0"/>
              <a:t> мен </a:t>
            </a:r>
            <a:r>
              <a:rPr lang="ru-RU" dirty="0" err="1"/>
              <a:t>үлгісі</a:t>
            </a:r>
            <a:endParaRPr lang="ru-RU" dirty="0"/>
          </a:p>
        </p:txBody>
      </p:sp>
      <p:sp>
        <p:nvSpPr>
          <p:cNvPr id="4" name="Прямоугольник 3"/>
          <p:cNvSpPr/>
          <p:nvPr/>
        </p:nvSpPr>
        <p:spPr>
          <a:xfrm>
            <a:off x="1047964" y="1288645"/>
            <a:ext cx="7561780" cy="2677656"/>
          </a:xfrm>
          <a:prstGeom prst="rect">
            <a:avLst/>
          </a:prstGeom>
        </p:spPr>
        <p:txBody>
          <a:bodyPr wrap="square">
            <a:spAutoFit/>
          </a:bodyPr>
          <a:lstStyle/>
          <a:p>
            <a:pPr indent="189230" algn="just"/>
            <a:r>
              <a:rPr lang="kk-KZ" sz="2400" spc="-5" dirty="0">
                <a:latin typeface="Times New Roman" panose="02020603050405020304" pitchFamily="18" charset="0"/>
                <a:ea typeface="Times New Roman" panose="02020603050405020304" pitchFamily="18" charset="0"/>
              </a:rPr>
              <a:t>Елді-мекендердегі, өндіріс орнындарындағы лас суларды тазарту ғимаратына өздігінен (самотеком) ағызып жеткізу үшін құбырлар, каналдар пайдаланылады.  Лас суларды ағызып әкетуге арналған сорғыш бекеттерін тазарту ғимараттарының алдына және желінің кей жеріне құбырды төсеу тереңдігін төмендету мақсатында орнатады. </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90139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7690" y="146512"/>
            <a:ext cx="7911101" cy="952824"/>
          </a:xfrm>
        </p:spPr>
        <p:txBody>
          <a:bodyPr/>
          <a:lstStyle/>
          <a:p>
            <a:r>
              <a:rPr lang="ru-RU" sz="2400" dirty="0" err="1"/>
              <a:t>Әкетілетін</a:t>
            </a:r>
            <a:r>
              <a:rPr lang="ru-RU" sz="2400" dirty="0"/>
              <a:t> лас су </a:t>
            </a:r>
            <a:r>
              <a:rPr lang="ru-RU" sz="2400" dirty="0" err="1"/>
              <a:t>категшориясына</a:t>
            </a:r>
            <a:r>
              <a:rPr lang="ru-RU" sz="2400" dirty="0"/>
              <a:t> </a:t>
            </a:r>
            <a:r>
              <a:rPr lang="ru-RU" sz="2400" dirty="0" err="1"/>
              <a:t>байланысты</a:t>
            </a:r>
            <a:r>
              <a:rPr lang="ru-RU" sz="2400" dirty="0"/>
              <a:t> лас суды </a:t>
            </a:r>
            <a:r>
              <a:rPr lang="ru-RU" sz="2400" dirty="0" err="1"/>
              <a:t>әкету</a:t>
            </a:r>
            <a:r>
              <a:rPr lang="ru-RU" sz="2400" dirty="0"/>
              <a:t> </a:t>
            </a:r>
            <a:r>
              <a:rPr lang="ru-RU" sz="2400" dirty="0" err="1"/>
              <a:t>жүйесі</a:t>
            </a:r>
            <a:r>
              <a:rPr lang="ru-RU" sz="2400" dirty="0"/>
              <a:t> </a:t>
            </a:r>
            <a:r>
              <a:rPr lang="ru-RU" sz="2400" dirty="0" err="1"/>
              <a:t>келесідей</a:t>
            </a:r>
            <a:r>
              <a:rPr lang="ru-RU" sz="2400" dirty="0"/>
              <a:t> </a:t>
            </a:r>
            <a:r>
              <a:rPr lang="ru-RU" sz="2400" dirty="0" err="1"/>
              <a:t>жіктеледі</a:t>
            </a:r>
            <a:r>
              <a:rPr lang="ru-RU" sz="2400" dirty="0"/>
              <a:t>:</a:t>
            </a:r>
          </a:p>
        </p:txBody>
      </p:sp>
      <p:sp>
        <p:nvSpPr>
          <p:cNvPr id="4" name="Прямоугольник 3"/>
          <p:cNvSpPr/>
          <p:nvPr/>
        </p:nvSpPr>
        <p:spPr>
          <a:xfrm>
            <a:off x="354459" y="1227315"/>
            <a:ext cx="3539447" cy="3293209"/>
          </a:xfrm>
          <a:prstGeom prst="rect">
            <a:avLst/>
          </a:prstGeom>
        </p:spPr>
        <p:txBody>
          <a:bodyPr wrap="square">
            <a:spAutoFit/>
          </a:bodyPr>
          <a:lstStyle/>
          <a:p>
            <a:pPr indent="186055" algn="just"/>
            <a:r>
              <a:rPr lang="kk-KZ" sz="1600" i="1" dirty="0">
                <a:latin typeface="Times New Roman" panose="02020603050405020304" pitchFamily="18" charset="0"/>
                <a:ea typeface="Times New Roman" panose="02020603050405020304" pitchFamily="18" charset="0"/>
              </a:rPr>
              <a:t>Жалпылай ағызып әкету жүйесі  </a:t>
            </a:r>
            <a:r>
              <a:rPr lang="kk-KZ" sz="1600" dirty="0">
                <a:latin typeface="Times New Roman" panose="02020603050405020304" pitchFamily="18" charset="0"/>
                <a:ea typeface="Times New Roman" panose="02020603050405020304" pitchFamily="18" charset="0"/>
              </a:rPr>
              <a:t>— бұл жүйеде жер асты лас су құбырларымен 3 категориядағы сулар әкетіледі. </a:t>
            </a:r>
            <a:endParaRPr lang="ru-RU" sz="1600" dirty="0">
              <a:latin typeface="Times New Roman" panose="02020603050405020304" pitchFamily="18" charset="0"/>
              <a:ea typeface="Times New Roman" panose="02020603050405020304" pitchFamily="18" charset="0"/>
            </a:endParaRPr>
          </a:p>
          <a:p>
            <a:pPr indent="173990" algn="just"/>
            <a:r>
              <a:rPr lang="kk-KZ" sz="1600" i="1" spc="15" dirty="0">
                <a:latin typeface="Times New Roman" panose="02020603050405020304" pitchFamily="18" charset="0"/>
                <a:ea typeface="Times New Roman" panose="02020603050405020304" pitchFamily="18" charset="0"/>
              </a:rPr>
              <a:t>Лас суды әкетудің бөлек ағызылатын жүйесі </a:t>
            </a:r>
            <a:r>
              <a:rPr lang="kk-KZ" sz="1600" spc="15" dirty="0">
                <a:latin typeface="Times New Roman" panose="02020603050405020304" pitchFamily="18" charset="0"/>
                <a:ea typeface="Times New Roman" panose="02020603050405020304" pitchFamily="18" charset="0"/>
              </a:rPr>
              <a:t>– толық және толық емес.  </a:t>
            </a:r>
            <a:r>
              <a:rPr lang="kk-KZ" sz="1600" i="1" spc="15" dirty="0">
                <a:latin typeface="Times New Roman" panose="02020603050405020304" pitchFamily="18" charset="0"/>
                <a:ea typeface="Times New Roman" panose="02020603050405020304" pitchFamily="18" charset="0"/>
              </a:rPr>
              <a:t> </a:t>
            </a:r>
            <a:r>
              <a:rPr lang="kk-KZ" sz="1600" spc="15" dirty="0">
                <a:latin typeface="Times New Roman" panose="02020603050405020304" pitchFamily="18" charset="0"/>
                <a:ea typeface="Times New Roman" panose="02020603050405020304" pitchFamily="18" charset="0"/>
              </a:rPr>
              <a:t>Толық бөлінген жүйеде 2 құбыр төселеді: бірі – тұрмыстық-өндірістік, екіншісі – жауын-шашынға. Толық емес жүйеде тұрмыстық лас суды әкету құбыры және жауын суын ашық каналдар мен науалармен әкетеді. </a:t>
            </a:r>
            <a:endParaRPr lang="ru-RU" sz="1600" dirty="0">
              <a:effectLst/>
              <a:latin typeface="Times New Roman" panose="02020603050405020304" pitchFamily="18" charset="0"/>
              <a:ea typeface="Times New Roman" panose="02020603050405020304" pitchFamily="18" charset="0"/>
            </a:endParaRPr>
          </a:p>
        </p:txBody>
      </p:sp>
      <p:pic>
        <p:nvPicPr>
          <p:cNvPr id="5" name="Рисунок 4"/>
          <p:cNvPicPr>
            <a:picLocks noChangeAspect="1"/>
          </p:cNvPicPr>
          <p:nvPr/>
        </p:nvPicPr>
        <p:blipFill rotWithShape="1">
          <a:blip r:embed="rId2"/>
          <a:srcRect r="1858" b="36858"/>
          <a:stretch/>
        </p:blipFill>
        <p:spPr>
          <a:xfrm>
            <a:off x="4640108" y="1000644"/>
            <a:ext cx="4000458" cy="2615860"/>
          </a:xfrm>
          <a:prstGeom prst="rect">
            <a:avLst/>
          </a:prstGeom>
        </p:spPr>
      </p:pic>
      <p:sp>
        <p:nvSpPr>
          <p:cNvPr id="6" name="Прямоугольник 5"/>
          <p:cNvSpPr/>
          <p:nvPr/>
        </p:nvSpPr>
        <p:spPr>
          <a:xfrm>
            <a:off x="3893906" y="3758505"/>
            <a:ext cx="5227640" cy="1169551"/>
          </a:xfrm>
          <a:prstGeom prst="rect">
            <a:avLst/>
          </a:prstGeom>
        </p:spPr>
        <p:txBody>
          <a:bodyPr wrap="square">
            <a:spAutoFit/>
          </a:bodyPr>
          <a:lstStyle/>
          <a:p>
            <a:pPr marL="8890" algn="ctr">
              <a:spcBef>
                <a:spcPts val="455"/>
              </a:spcBef>
            </a:pPr>
            <a:r>
              <a:rPr lang="kk-KZ" dirty="0">
                <a:latin typeface="Times New Roman" panose="02020603050405020304" pitchFamily="18" charset="0"/>
                <a:ea typeface="Times New Roman" panose="02020603050405020304" pitchFamily="18" charset="0"/>
              </a:rPr>
              <a:t>Лас суды әкету жүйелері</a:t>
            </a:r>
            <a:endParaRPr lang="ru-RU" sz="1200" dirty="0">
              <a:latin typeface="Times New Roman" panose="02020603050405020304" pitchFamily="18" charset="0"/>
              <a:ea typeface="Times New Roman" panose="02020603050405020304" pitchFamily="18" charset="0"/>
            </a:endParaRPr>
          </a:p>
          <a:p>
            <a:pPr algn="ctr"/>
            <a:r>
              <a:rPr lang="kk-KZ" i="1" dirty="0">
                <a:latin typeface="Times New Roman" panose="02020603050405020304" pitchFamily="18" charset="0"/>
                <a:ea typeface="Times New Roman" panose="02020603050405020304" pitchFamily="18" charset="0"/>
              </a:rPr>
              <a:t>а </a:t>
            </a:r>
            <a:r>
              <a:rPr lang="kk-KZ" dirty="0">
                <a:latin typeface="Times New Roman" panose="02020603050405020304" pitchFamily="18" charset="0"/>
                <a:ea typeface="Times New Roman" panose="02020603050405020304" pitchFamily="18" charset="0"/>
              </a:rPr>
              <a:t>— жалпылай ағызу жүйесі;   б — толық бөлінген;   </a:t>
            </a:r>
            <a:r>
              <a:rPr lang="kk-KZ" dirty="0" smtClean="0">
                <a:latin typeface="Times New Roman" panose="02020603050405020304" pitchFamily="18" charset="0"/>
                <a:ea typeface="Times New Roman" panose="02020603050405020304" pitchFamily="18" charset="0"/>
              </a:rPr>
              <a:t>1 </a:t>
            </a:r>
            <a:r>
              <a:rPr lang="kk-KZ" dirty="0">
                <a:latin typeface="Times New Roman" panose="02020603050405020304" pitchFamily="18" charset="0"/>
                <a:ea typeface="Times New Roman" panose="02020603050405020304" pitchFamily="18" charset="0"/>
              </a:rPr>
              <a:t>— тұрмыстық-өндірістік желі;  </a:t>
            </a:r>
            <a:r>
              <a:rPr lang="kk-KZ" i="1" dirty="0">
                <a:latin typeface="Times New Roman" panose="02020603050405020304" pitchFamily="18" charset="0"/>
                <a:ea typeface="Times New Roman" panose="02020603050405020304" pitchFamily="18" charset="0"/>
              </a:rPr>
              <a:t>2 — </a:t>
            </a:r>
            <a:r>
              <a:rPr lang="kk-KZ" dirty="0">
                <a:latin typeface="Times New Roman" panose="02020603050405020304" pitchFamily="18" charset="0"/>
                <a:ea typeface="Times New Roman" panose="02020603050405020304" pitchFamily="18" charset="0"/>
              </a:rPr>
              <a:t>жауын суы желісі; </a:t>
            </a:r>
            <a:r>
              <a:rPr lang="kk-KZ" i="1" dirty="0">
                <a:latin typeface="Times New Roman" panose="02020603050405020304" pitchFamily="18" charset="0"/>
                <a:ea typeface="Times New Roman" panose="02020603050405020304" pitchFamily="18" charset="0"/>
              </a:rPr>
              <a:t>3 — жалпылай ағызу желісі</a:t>
            </a:r>
            <a:r>
              <a:rPr lang="kk-KZ" dirty="0">
                <a:latin typeface="Times New Roman" panose="02020603050405020304" pitchFamily="18" charset="0"/>
                <a:ea typeface="Times New Roman" panose="02020603050405020304" pitchFamily="18" charset="0"/>
              </a:rPr>
              <a:t>; ОС — тазалау ғимараты; НС — сорғыш бекеті;  Л — жауын суын қабылдау;   </a:t>
            </a:r>
            <a:endParaRPr lang="ru-RU"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3418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75007" y="1165042"/>
            <a:ext cx="4572000" cy="1938992"/>
          </a:xfrm>
          <a:prstGeom prst="rect">
            <a:avLst/>
          </a:prstGeom>
        </p:spPr>
        <p:txBody>
          <a:bodyPr>
            <a:spAutoFit/>
          </a:bodyPr>
          <a:lstStyle/>
          <a:p>
            <a:pPr indent="155575" algn="just"/>
            <a:r>
              <a:rPr lang="kk-KZ" sz="2000" i="1" dirty="0">
                <a:latin typeface="Times New Roman" panose="02020603050405020304" pitchFamily="18" charset="0"/>
                <a:ea typeface="Times New Roman" panose="02020603050405020304" pitchFamily="18" charset="0"/>
              </a:rPr>
              <a:t>Жартылай бөлінген жүйеде – </a:t>
            </a:r>
            <a:r>
              <a:rPr lang="kk-KZ" sz="2000" dirty="0">
                <a:latin typeface="Times New Roman" panose="02020603050405020304" pitchFamily="18" charset="0"/>
                <a:ea typeface="Times New Roman" panose="02020603050405020304" pitchFamily="18" charset="0"/>
              </a:rPr>
              <a:t>2 құбыр төселеді, тұрмыстық-өндірістік және жауындық. Коллекторы біреу болады. </a:t>
            </a:r>
            <a:endParaRPr lang="ru-RU" sz="2000" dirty="0">
              <a:latin typeface="Times New Roman" panose="02020603050405020304" pitchFamily="18" charset="0"/>
              <a:ea typeface="Times New Roman" panose="02020603050405020304" pitchFamily="18" charset="0"/>
            </a:endParaRPr>
          </a:p>
          <a:p>
            <a:pPr indent="155575" algn="just"/>
            <a:r>
              <a:rPr lang="kk-KZ" sz="2000" i="1" spc="25" dirty="0">
                <a:latin typeface="Times New Roman" panose="02020603050405020304" pitchFamily="18" charset="0"/>
                <a:ea typeface="Times New Roman" panose="02020603050405020304" pitchFamily="18" charset="0"/>
              </a:rPr>
              <a:t>Лас суды әкетудің араласқан жүйесі – </a:t>
            </a:r>
            <a:r>
              <a:rPr lang="kk-KZ" sz="2000" spc="25" dirty="0">
                <a:latin typeface="Times New Roman" panose="02020603050405020304" pitchFamily="18" charset="0"/>
                <a:ea typeface="Times New Roman" panose="02020603050405020304" pitchFamily="18" charset="0"/>
              </a:rPr>
              <a:t>қаланың бірер ауданында әртүрлі жүйе қарастырылуы мүмкін.</a:t>
            </a:r>
            <a:r>
              <a:rPr lang="kk-KZ" sz="2000" i="1" spc="25" dirty="0">
                <a:latin typeface="Times New Roman" panose="02020603050405020304" pitchFamily="18" charset="0"/>
                <a:ea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endParaRPr>
          </a:p>
        </p:txBody>
      </p:sp>
      <p:pic>
        <p:nvPicPr>
          <p:cNvPr id="5" name="Рисунок 4"/>
          <p:cNvPicPr>
            <a:picLocks noChangeAspect="1"/>
          </p:cNvPicPr>
          <p:nvPr/>
        </p:nvPicPr>
        <p:blipFill rotWithShape="1">
          <a:blip r:embed="rId2"/>
          <a:srcRect l="1857" t="62074" r="1"/>
          <a:stretch/>
        </p:blipFill>
        <p:spPr>
          <a:xfrm>
            <a:off x="5049748" y="918463"/>
            <a:ext cx="4000459" cy="2049901"/>
          </a:xfrm>
          <a:prstGeom prst="rect">
            <a:avLst/>
          </a:prstGeom>
        </p:spPr>
      </p:pic>
      <p:sp>
        <p:nvSpPr>
          <p:cNvPr id="6" name="Прямоугольник 5"/>
          <p:cNvSpPr/>
          <p:nvPr/>
        </p:nvSpPr>
        <p:spPr>
          <a:xfrm>
            <a:off x="1844211" y="3285544"/>
            <a:ext cx="6950468" cy="1077218"/>
          </a:xfrm>
          <a:prstGeom prst="rect">
            <a:avLst/>
          </a:prstGeom>
        </p:spPr>
        <p:txBody>
          <a:bodyPr wrap="square">
            <a:spAutoFit/>
          </a:bodyPr>
          <a:lstStyle/>
          <a:p>
            <a:pPr marL="8890" algn="ctr">
              <a:spcBef>
                <a:spcPts val="455"/>
              </a:spcBef>
            </a:pPr>
            <a:r>
              <a:rPr lang="kk-KZ" sz="1600" dirty="0">
                <a:latin typeface="Times New Roman" panose="02020603050405020304" pitchFamily="18" charset="0"/>
                <a:ea typeface="Times New Roman" panose="02020603050405020304" pitchFamily="18" charset="0"/>
              </a:rPr>
              <a:t>Лас суды әкету жүйелері</a:t>
            </a:r>
            <a:endParaRPr lang="ru-RU" sz="1600" dirty="0">
              <a:latin typeface="Times New Roman" panose="02020603050405020304" pitchFamily="18" charset="0"/>
              <a:ea typeface="Times New Roman" panose="02020603050405020304" pitchFamily="18" charset="0"/>
            </a:endParaRPr>
          </a:p>
          <a:p>
            <a:r>
              <a:rPr lang="kk-KZ" sz="1600" i="1" dirty="0" smtClean="0">
                <a:latin typeface="Times New Roman" panose="02020603050405020304" pitchFamily="18" charset="0"/>
                <a:ea typeface="Times New Roman" panose="02020603050405020304" pitchFamily="18" charset="0"/>
              </a:rPr>
              <a:t>в </a:t>
            </a:r>
            <a:r>
              <a:rPr lang="kk-KZ" sz="1600" dirty="0">
                <a:latin typeface="Times New Roman" panose="02020603050405020304" pitchFamily="18" charset="0"/>
                <a:ea typeface="Times New Roman" panose="02020603050405020304" pitchFamily="18" charset="0"/>
              </a:rPr>
              <a:t>— жартылай бөлінген;  1 — тұрмыстық-өндірістік желі;  </a:t>
            </a:r>
            <a:r>
              <a:rPr lang="kk-KZ" sz="1600" i="1" dirty="0">
                <a:latin typeface="Times New Roman" panose="02020603050405020304" pitchFamily="18" charset="0"/>
                <a:ea typeface="Times New Roman" panose="02020603050405020304" pitchFamily="18" charset="0"/>
              </a:rPr>
              <a:t>2 — </a:t>
            </a:r>
            <a:r>
              <a:rPr lang="kk-KZ" sz="1600" dirty="0">
                <a:latin typeface="Times New Roman" panose="02020603050405020304" pitchFamily="18" charset="0"/>
                <a:ea typeface="Times New Roman" panose="02020603050405020304" pitchFamily="18" charset="0"/>
              </a:rPr>
              <a:t>жауын суы желісі; </a:t>
            </a:r>
            <a:r>
              <a:rPr lang="kk-KZ" sz="1600" i="1" dirty="0">
                <a:latin typeface="Times New Roman" panose="02020603050405020304" pitchFamily="18" charset="0"/>
                <a:ea typeface="Times New Roman" panose="02020603050405020304" pitchFamily="18" charset="0"/>
              </a:rPr>
              <a:t>3 — жалпылай ағызу желісі</a:t>
            </a:r>
            <a:r>
              <a:rPr lang="kk-KZ" sz="1600" dirty="0">
                <a:latin typeface="Times New Roman" panose="02020603050405020304" pitchFamily="18" charset="0"/>
                <a:ea typeface="Times New Roman" panose="02020603050405020304" pitchFamily="18" charset="0"/>
              </a:rPr>
              <a:t>; ОС — тазалау ғимараты; НС — сорғыш бекеті;  </a:t>
            </a:r>
            <a:r>
              <a:rPr lang="kk-KZ" sz="1600" dirty="0" smtClean="0">
                <a:latin typeface="Times New Roman" panose="02020603050405020304" pitchFamily="18" charset="0"/>
                <a:ea typeface="Times New Roman" panose="02020603050405020304" pitchFamily="18" charset="0"/>
              </a:rPr>
              <a:t>РК </a:t>
            </a:r>
            <a:r>
              <a:rPr lang="kk-KZ" sz="1600" dirty="0">
                <a:latin typeface="Times New Roman" panose="02020603050405020304" pitchFamily="18" charset="0"/>
                <a:ea typeface="Times New Roman" panose="02020603050405020304" pitchFamily="18" charset="0"/>
              </a:rPr>
              <a:t>— бөлу камералары</a:t>
            </a:r>
            <a:endParaRPr lang="ru-RU" sz="1600" dirty="0"/>
          </a:p>
        </p:txBody>
      </p:sp>
    </p:spTree>
    <p:extLst>
      <p:ext uri="{BB962C8B-B14F-4D97-AF65-F5344CB8AC3E}">
        <p14:creationId xmlns:p14="http://schemas.microsoft.com/office/powerpoint/2010/main" val="615438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48309" y="509423"/>
            <a:ext cx="7042935" cy="1323439"/>
          </a:xfrm>
          <a:prstGeom prst="rect">
            <a:avLst/>
          </a:prstGeom>
        </p:spPr>
        <p:txBody>
          <a:bodyPr wrap="square">
            <a:spAutoFit/>
          </a:bodyPr>
          <a:lstStyle/>
          <a:p>
            <a:pPr algn="just"/>
            <a:r>
              <a:rPr lang="kk-KZ" sz="2000" i="1" spc="10" dirty="0">
                <a:latin typeface="Times New Roman" panose="02020603050405020304" pitchFamily="18" charset="0"/>
                <a:ea typeface="Times New Roman" panose="02020603050405020304" pitchFamily="18" charset="0"/>
              </a:rPr>
              <a:t>Сыртқы лас суды әкету желісі </a:t>
            </a:r>
            <a:r>
              <a:rPr lang="kk-KZ" sz="2000" spc="10" dirty="0">
                <a:latin typeface="Times New Roman" panose="02020603050405020304" pitchFamily="18" charset="0"/>
                <a:ea typeface="Times New Roman" panose="02020603050405020304" pitchFamily="18" charset="0"/>
              </a:rPr>
              <a:t>аулалық және көшелік желілерден тұрады. </a:t>
            </a:r>
            <a:r>
              <a:rPr lang="kk-KZ" sz="2000" i="1" spc="10" dirty="0">
                <a:latin typeface="Times New Roman" panose="02020603050405020304" pitchFamily="18" charset="0"/>
                <a:ea typeface="Times New Roman" panose="02020603050405020304" pitchFamily="18" charset="0"/>
              </a:rPr>
              <a:t> </a:t>
            </a:r>
            <a:r>
              <a:rPr lang="kk-KZ" sz="2000" spc="15" dirty="0">
                <a:latin typeface="Times New Roman" panose="02020603050405020304" pitchFamily="18" charset="0"/>
                <a:ea typeface="Times New Roman" panose="02020603050405020304" pitchFamily="18" charset="0"/>
              </a:rPr>
              <a:t>Елді-мекеннің лас суын әкету жүйесінің үлгісі жер рельефіне, гидрогеологиялық, гидрологиялық, санитарлық жағдайларға байланысты болады. </a:t>
            </a:r>
            <a:endParaRPr lang="ru-RU" sz="2000" dirty="0">
              <a:effectLst/>
              <a:latin typeface="Times New Roman" panose="02020603050405020304" pitchFamily="18" charset="0"/>
              <a:ea typeface="Times New Roman" panose="02020603050405020304" pitchFamily="18" charset="0"/>
            </a:endParaRPr>
          </a:p>
        </p:txBody>
      </p:sp>
      <p:pic>
        <p:nvPicPr>
          <p:cNvPr id="1026" name="Рисунок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359" y="2100691"/>
            <a:ext cx="41529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4923888" y="2439037"/>
            <a:ext cx="3726952" cy="1538883"/>
          </a:xfrm>
          <a:prstGeom prst="rect">
            <a:avLst/>
          </a:prstGeom>
        </p:spPr>
        <p:txBody>
          <a:bodyPr wrap="square">
            <a:spAutoFit/>
          </a:bodyPr>
          <a:lstStyle/>
          <a:p>
            <a:pPr indent="-588010" algn="ctr"/>
            <a:r>
              <a:rPr lang="kk-KZ" sz="1600" dirty="0" smtClean="0">
                <a:latin typeface="Times New Roman" panose="02020603050405020304" pitchFamily="18" charset="0"/>
                <a:ea typeface="Times New Roman" panose="02020603050405020304" pitchFamily="18" charset="0"/>
              </a:rPr>
              <a:t>Қаланың </a:t>
            </a:r>
            <a:r>
              <a:rPr lang="kk-KZ" sz="1600" dirty="0">
                <a:latin typeface="Times New Roman" panose="02020603050405020304" pitchFamily="18" charset="0"/>
                <a:ea typeface="Times New Roman" panose="02020603050405020304" pitchFamily="18" charset="0"/>
              </a:rPr>
              <a:t>лас суын әкету үлгісі</a:t>
            </a:r>
            <a:endParaRPr lang="ru-RU" sz="1600" dirty="0">
              <a:latin typeface="Times New Roman" panose="02020603050405020304" pitchFamily="18" charset="0"/>
              <a:ea typeface="Times New Roman" panose="02020603050405020304" pitchFamily="18" charset="0"/>
            </a:endParaRPr>
          </a:p>
          <a:p>
            <a:pPr algn="just"/>
            <a:r>
              <a:rPr lang="kk-KZ" sz="1600" dirty="0">
                <a:latin typeface="Times New Roman" panose="02020603050405020304" pitchFamily="18" charset="0"/>
                <a:ea typeface="Times New Roman" panose="02020603050405020304" pitchFamily="18" charset="0"/>
              </a:rPr>
              <a:t>1 — өздігінен ағу құбыр желісі; </a:t>
            </a:r>
            <a:r>
              <a:rPr lang="kk-KZ" sz="1600" i="1" dirty="0">
                <a:latin typeface="Times New Roman" panose="02020603050405020304" pitchFamily="18" charset="0"/>
                <a:ea typeface="Times New Roman" panose="02020603050405020304" pitchFamily="18" charset="0"/>
              </a:rPr>
              <a:t>2 </a:t>
            </a:r>
            <a:r>
              <a:rPr lang="kk-KZ" sz="1600" dirty="0">
                <a:latin typeface="Times New Roman" panose="02020603050405020304" pitchFamily="18" charset="0"/>
                <a:ea typeface="Times New Roman" panose="02020603050405020304" pitchFamily="18" charset="0"/>
              </a:rPr>
              <a:t>— дю­кер;  </a:t>
            </a:r>
            <a:r>
              <a:rPr lang="kk-KZ" sz="1600" i="1" dirty="0">
                <a:latin typeface="Times New Roman" panose="02020603050405020304" pitchFamily="18" charset="0"/>
                <a:ea typeface="Times New Roman" panose="02020603050405020304" pitchFamily="18" charset="0"/>
              </a:rPr>
              <a:t>3 </a:t>
            </a:r>
            <a:r>
              <a:rPr lang="kk-KZ" sz="1600" dirty="0">
                <a:latin typeface="Times New Roman" panose="02020603050405020304" pitchFamily="18" charset="0"/>
                <a:ea typeface="Times New Roman" panose="02020603050405020304" pitchFamily="18" charset="0"/>
              </a:rPr>
              <a:t>— сорғыш бекеті; </a:t>
            </a:r>
            <a:r>
              <a:rPr lang="kk-KZ" sz="1600" i="1" dirty="0">
                <a:latin typeface="Times New Roman" panose="02020603050405020304" pitchFamily="18" charset="0"/>
                <a:ea typeface="Times New Roman" panose="02020603050405020304" pitchFamily="18" charset="0"/>
              </a:rPr>
              <a:t>4 </a:t>
            </a:r>
            <a:r>
              <a:rPr lang="kk-KZ" sz="1600" dirty="0">
                <a:latin typeface="Times New Roman" panose="02020603050405020304" pitchFamily="18" charset="0"/>
                <a:ea typeface="Times New Roman" panose="02020603050405020304" pitchFamily="18" charset="0"/>
              </a:rPr>
              <a:t>— арынды құбырлар;   5 — тазалау ғимараттары</a:t>
            </a:r>
            <a:endParaRPr lang="ru-RU" sz="1600" dirty="0">
              <a:latin typeface="Times New Roman" panose="02020603050405020304" pitchFamily="18" charset="0"/>
              <a:ea typeface="Times New Roman" panose="02020603050405020304" pitchFamily="18" charset="0"/>
            </a:endParaRPr>
          </a:p>
          <a:p>
            <a:pPr indent="182880" algn="just"/>
            <a:r>
              <a:rPr lang="kk-KZ" dirty="0">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0375168"/>
      </p:ext>
    </p:extLst>
  </p:cSld>
  <p:clrMapOvr>
    <a:masterClrMapping/>
  </p:clrMapOvr>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380</Words>
  <Application>Microsoft Office PowerPoint</Application>
  <PresentationFormat>Экран (16:9)</PresentationFormat>
  <Paragraphs>23</Paragraphs>
  <Slides>6</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Times New Roman</vt:lpstr>
      <vt:lpstr>Arial</vt:lpstr>
      <vt:lpstr>Nunito</vt:lpstr>
      <vt:lpstr>Maven Pro</vt:lpstr>
      <vt:lpstr>Momentum</vt:lpstr>
      <vt:lpstr>КАНАЛИЗАЦИЯ</vt:lpstr>
      <vt:lpstr>Лас сулардың жіктелуі</vt:lpstr>
      <vt:lpstr>Лас суды әкету жүйесі мен үлгісі</vt:lpstr>
      <vt:lpstr>Әкетілетін лас су категшориясына байланысты лас суды әкету жүйесі келесідей жіктеледі:</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КАНАЛИЗАЦИЯ</dc:title>
  <cp:lastModifiedBy>User</cp:lastModifiedBy>
  <cp:revision>3</cp:revision>
  <dcterms:modified xsi:type="dcterms:W3CDTF">2020-08-23T13:28:01Z</dcterms:modified>
</cp:coreProperties>
</file>